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6" r:id="rId3"/>
    <p:sldMasterId id="2147483697" r:id="rId4"/>
    <p:sldMasterId id="2147483698" r:id="rId5"/>
    <p:sldMasterId id="214748369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font" Target="fonts/Roboto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Shape 3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Shape 3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Shape 3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Clone or download the entire repository to get all the sample apps.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Shape 4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Shape 4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Shape 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Shape 4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Shape 4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News, updates, developer stories, and articles on how to make your app more successful.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hyperlink" Target="http://creativecommons.org/licenses/by-nc/4.0/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jpg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hyperlink" Target="http://creativecommons.org/licenses/by-nc/4.0/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2.jp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hyperlink" Target="http://creativecommons.org/licenses/by-nc/4.0/" TargetMode="Externa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rgbClr val="4CAF5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311708" y="1006792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rgbClr val="FAFAFA"/>
              </a:buClr>
              <a:buSzPct val="100000"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311700" y="3096342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ct val="1000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58" name="Shape 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59" name="Shape 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Shape 60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1" name="Shape 61"/>
          <p:cNvSpPr txBox="1"/>
          <p:nvPr>
            <p:ph idx="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62" name="Shape 62"/>
          <p:cNvSpPr txBox="1"/>
          <p:nvPr>
            <p:ph type="title"/>
          </p:nvPr>
        </p:nvSpPr>
        <p:spPr>
          <a:xfrm>
            <a:off x="265500" y="1928010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3497910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ct val="1000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3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65" name="Shape 65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/>
        </p:txBody>
      </p:sp>
      <p:sp>
        <p:nvSpPr>
          <p:cNvPr id="66" name="Shape 66"/>
          <p:cNvSpPr txBox="1"/>
          <p:nvPr/>
        </p:nvSpPr>
        <p:spPr>
          <a:xfrm>
            <a:off x="2381673" y="4761375"/>
            <a:ext cx="21033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</a:p>
        </p:txBody>
      </p:sp>
      <p:pic>
        <p:nvPicPr>
          <p:cNvPr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2600" y="4742575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4484975" y="4685175"/>
            <a:ext cx="136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that help</a:t>
            </a:r>
            <a:b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you learn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rgbClr val="4CAF50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ctrTitle"/>
          </p:nvPr>
        </p:nvSpPr>
        <p:spPr>
          <a:xfrm>
            <a:off x="311708" y="1006792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81" name="Shape 81"/>
          <p:cNvSpPr txBox="1"/>
          <p:nvPr>
            <p:ph idx="1" type="subTitle"/>
          </p:nvPr>
        </p:nvSpPr>
        <p:spPr>
          <a:xfrm>
            <a:off x="311700" y="3096342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ct val="1000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rgbClr val="4CAF5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1000"/>
              </a:spcBef>
              <a:buAutoNum type="arabicPeriod"/>
              <a:defRPr/>
            </a:lvl1pPr>
            <a:lvl2pPr lvl="1" rtl="0">
              <a:lnSpc>
                <a:spcPct val="115000"/>
              </a:lnSpc>
              <a:spcBef>
                <a:spcPts val="1000"/>
              </a:spcBef>
              <a:buSzPct val="100000"/>
              <a:buAutoNum type="alphaLcPeriod"/>
              <a:defRPr sz="2000"/>
            </a:lvl2pPr>
            <a:lvl3pPr lvl="2" rtl="0">
              <a:spcBef>
                <a:spcPts val="0"/>
              </a:spcBef>
              <a:buAutoNum type="romanLcPeriod"/>
              <a:defRPr/>
            </a:lvl3pPr>
            <a:lvl4pPr lvl="3" rtl="0">
              <a:spcBef>
                <a:spcPts val="0"/>
              </a:spcBef>
              <a:buAutoNum type="arabicPeriod"/>
              <a:defRPr/>
            </a:lvl4pPr>
            <a:lvl5pPr lvl="4" rtl="0">
              <a:spcBef>
                <a:spcPts val="0"/>
              </a:spcBef>
              <a:buAutoNum type="alphaLcPeriod"/>
              <a:defRPr/>
            </a:lvl5pPr>
            <a:lvl6pPr lvl="5" rtl="0">
              <a:spcBef>
                <a:spcPts val="0"/>
              </a:spcBef>
              <a:buAutoNum type="romanLcPeriod"/>
              <a:defRPr/>
            </a:lvl6pPr>
            <a:lvl7pPr lvl="6" rtl="0">
              <a:spcBef>
                <a:spcPts val="0"/>
              </a:spcBef>
              <a:buAutoNum type="arabicPeriod"/>
              <a:defRPr/>
            </a:lvl7pPr>
            <a:lvl8pPr lvl="7" rtl="0">
              <a:spcBef>
                <a:spcPts val="0"/>
              </a:spcBef>
              <a:buAutoNum type="alphaLcPeriod"/>
              <a:defRPr/>
            </a:lvl8pPr>
            <a:lvl9pPr lvl="8" rtl="0">
              <a:spcBef>
                <a:spcPts val="0"/>
              </a:spcBef>
              <a:buAutoNum type="romanLcPeriod"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190294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93" name="Shape 93"/>
          <p:cNvSpPr txBox="1"/>
          <p:nvPr>
            <p:ph idx="2" type="body"/>
          </p:nvPr>
        </p:nvSpPr>
        <p:spPr>
          <a:xfrm>
            <a:off x="4832400" y="1190294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95" name="Shape 95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99" name="Shape 99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rgbClr val="4CAF5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rgbClr val="FAFAFA"/>
              </a:buClr>
              <a:buSzPct val="100000"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11" name="Shape 11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idx="1" type="body"/>
          </p:nvPr>
        </p:nvSpPr>
        <p:spPr>
          <a:xfrm>
            <a:off x="311700" y="3918597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16" name="Shape 116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22" name="Shape 1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24" name="Shape 124"/>
          <p:cNvSpPr txBox="1"/>
          <p:nvPr>
            <p:ph idx="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125" name="Shape 125"/>
          <p:cNvSpPr txBox="1"/>
          <p:nvPr>
            <p:ph type="title"/>
          </p:nvPr>
        </p:nvSpPr>
        <p:spPr>
          <a:xfrm>
            <a:off x="265500" y="1928010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26" name="Shape 126"/>
          <p:cNvSpPr txBox="1"/>
          <p:nvPr>
            <p:ph idx="1" type="subTitle"/>
          </p:nvPr>
        </p:nvSpPr>
        <p:spPr>
          <a:xfrm>
            <a:off x="265500" y="3497910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ct val="1000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27" name="Shape 127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/>
        </p:txBody>
      </p:sp>
      <p:pic>
        <p:nvPicPr>
          <p:cNvPr descr="footer.png" id="128" name="Shape 1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 txBox="1"/>
          <p:nvPr>
            <p:ph idx="4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130" name="Shape 130"/>
          <p:cNvSpPr txBox="1"/>
          <p:nvPr/>
        </p:nvSpPr>
        <p:spPr>
          <a:xfrm>
            <a:off x="23816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rgbClr val="4CAF5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ctrTitle"/>
          </p:nvPr>
        </p:nvSpPr>
        <p:spPr>
          <a:xfrm>
            <a:off x="311708" y="1006792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45" name="Shape 145"/>
          <p:cNvSpPr txBox="1"/>
          <p:nvPr>
            <p:ph idx="1" type="subTitle"/>
          </p:nvPr>
        </p:nvSpPr>
        <p:spPr>
          <a:xfrm>
            <a:off x="311700" y="3096342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ct val="1000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46" name="Shape 146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rgbClr val="4CAF5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1000"/>
              </a:spcBef>
              <a:buAutoNum type="arabicPeriod"/>
              <a:defRPr/>
            </a:lvl1pPr>
            <a:lvl2pPr lvl="1" rtl="0">
              <a:lnSpc>
                <a:spcPct val="115000"/>
              </a:lnSpc>
              <a:spcBef>
                <a:spcPts val="1000"/>
              </a:spcBef>
              <a:buSzPct val="100000"/>
              <a:buAutoNum type="alphaLcPeriod"/>
              <a:defRPr sz="2000"/>
            </a:lvl2pPr>
            <a:lvl3pPr lvl="2" rtl="0">
              <a:spcBef>
                <a:spcPts val="0"/>
              </a:spcBef>
              <a:buAutoNum type="romanLcPeriod"/>
              <a:defRPr/>
            </a:lvl3pPr>
            <a:lvl4pPr lvl="3" rtl="0">
              <a:spcBef>
                <a:spcPts val="0"/>
              </a:spcBef>
              <a:buAutoNum type="arabicPeriod"/>
              <a:defRPr/>
            </a:lvl4pPr>
            <a:lvl5pPr lvl="4" rtl="0">
              <a:spcBef>
                <a:spcPts val="0"/>
              </a:spcBef>
              <a:buAutoNum type="alphaLcPeriod"/>
              <a:defRPr/>
            </a:lvl5pPr>
            <a:lvl6pPr lvl="5" rtl="0">
              <a:spcBef>
                <a:spcPts val="0"/>
              </a:spcBef>
              <a:buAutoNum type="romanLcPeriod"/>
              <a:defRPr/>
            </a:lvl6pPr>
            <a:lvl7pPr lvl="6" rtl="0">
              <a:spcBef>
                <a:spcPts val="0"/>
              </a:spcBef>
              <a:buAutoNum type="arabicPeriod"/>
              <a:defRPr/>
            </a:lvl7pPr>
            <a:lvl8pPr lvl="7" rtl="0">
              <a:spcBef>
                <a:spcPts val="0"/>
              </a:spcBef>
              <a:buAutoNum type="alphaLcPeriod"/>
              <a:defRPr/>
            </a:lvl8pPr>
            <a:lvl9pPr lvl="8" rtl="0">
              <a:spcBef>
                <a:spcPts val="0"/>
              </a:spcBef>
              <a:buAutoNum type="romanLcPeriod"/>
              <a:defRPr/>
            </a:lvl9pPr>
          </a:lstStyle>
          <a:p/>
        </p:txBody>
      </p:sp>
      <p:sp>
        <p:nvSpPr>
          <p:cNvPr id="154" name="Shape 154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190294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57" name="Shape 157"/>
          <p:cNvSpPr txBox="1"/>
          <p:nvPr>
            <p:ph idx="2" type="body"/>
          </p:nvPr>
        </p:nvSpPr>
        <p:spPr>
          <a:xfrm>
            <a:off x="4832400" y="1190294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58" name="Shape 158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59" name="Shape 159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63" name="Shape 163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" name="Shape 2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1000"/>
              </a:spcBef>
              <a:buAutoNum type="arabicPeriod"/>
              <a:defRPr/>
            </a:lvl1pPr>
            <a:lvl2pPr lvl="1">
              <a:lnSpc>
                <a:spcPct val="115000"/>
              </a:lnSpc>
              <a:spcBef>
                <a:spcPts val="1000"/>
              </a:spcBef>
              <a:buSzPct val="100000"/>
              <a:buAutoNum type="alphaLcPeriod"/>
              <a:defRPr sz="2000"/>
            </a:lvl2pPr>
            <a:lvl3pPr lvl="2">
              <a:spcBef>
                <a:spcPts val="0"/>
              </a:spcBef>
              <a:buAutoNum type="romanLcPeriod"/>
              <a:defRPr/>
            </a:lvl3pPr>
            <a:lvl4pPr lvl="3">
              <a:spcBef>
                <a:spcPts val="0"/>
              </a:spcBef>
              <a:buAutoNum type="arabicPeriod"/>
              <a:defRPr/>
            </a:lvl4pPr>
            <a:lvl5pPr lvl="4">
              <a:spcBef>
                <a:spcPts val="0"/>
              </a:spcBef>
              <a:buAutoNum type="alphaLcPeriod"/>
              <a:defRPr/>
            </a:lvl5pPr>
            <a:lvl6pPr lvl="5">
              <a:spcBef>
                <a:spcPts val="0"/>
              </a:spcBef>
              <a:buAutoNum type="romanLcPeriod"/>
              <a:defRPr/>
            </a:lvl6pPr>
            <a:lvl7pPr lvl="6">
              <a:spcBef>
                <a:spcPts val="0"/>
              </a:spcBef>
              <a:buAutoNum type="arabicPeriod"/>
              <a:defRPr/>
            </a:lvl7pPr>
            <a:lvl8pPr lvl="7">
              <a:spcBef>
                <a:spcPts val="0"/>
              </a:spcBef>
              <a:buAutoNum type="alphaLcPeriod"/>
              <a:defRPr/>
            </a:lvl8pPr>
            <a:lvl9pPr lvl="8">
              <a:spcBef>
                <a:spcPts val="0"/>
              </a:spcBef>
              <a:buAutoNum type="romanLcPeriod"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68" name="Shape 168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71" name="Shape 171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5" name="Shape 17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76" name="Shape 17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77" name="Shape 177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idx="1" type="body"/>
          </p:nvPr>
        </p:nvSpPr>
        <p:spPr>
          <a:xfrm>
            <a:off x="311700" y="3918597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80" name="Shape 180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84" name="Shape 184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187" name="Shape 1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Shape 188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</a:p>
        </p:txBody>
      </p:sp>
      <p:sp>
        <p:nvSpPr>
          <p:cNvPr id="189" name="Shape 189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90" name="Shape 190"/>
          <p:cNvSpPr txBox="1"/>
          <p:nvPr>
            <p:ph idx="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191" name="Shape 191"/>
          <p:cNvSpPr txBox="1"/>
          <p:nvPr>
            <p:ph type="title"/>
          </p:nvPr>
        </p:nvSpPr>
        <p:spPr>
          <a:xfrm>
            <a:off x="265500" y="1928010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92" name="Shape 192"/>
          <p:cNvSpPr txBox="1"/>
          <p:nvPr>
            <p:ph idx="1" type="subTitle"/>
          </p:nvPr>
        </p:nvSpPr>
        <p:spPr>
          <a:xfrm>
            <a:off x="265500" y="3497910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ct val="1000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93" name="Shape 193"/>
          <p:cNvSpPr txBox="1"/>
          <p:nvPr>
            <p:ph idx="3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194" name="Shape 194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/>
        </p:txBody>
      </p:sp>
      <p:pic>
        <p:nvPicPr>
          <p:cNvPr id="195" name="Shape 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Shape 196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</a:p>
        </p:txBody>
      </p:sp>
      <p:sp>
        <p:nvSpPr>
          <p:cNvPr id="197" name="Shape 197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Create your first Android app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rgbClr val="4CAF50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type="ctrTitle"/>
          </p:nvPr>
        </p:nvSpPr>
        <p:spPr>
          <a:xfrm>
            <a:off x="311708" y="1006792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212" name="Shape 212"/>
          <p:cNvSpPr txBox="1"/>
          <p:nvPr>
            <p:ph idx="1" type="subTitle"/>
          </p:nvPr>
        </p:nvSpPr>
        <p:spPr>
          <a:xfrm>
            <a:off x="311700" y="3096342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ct val="1000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213" name="Shape 213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rgbClr val="4CAF50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" name="Shape 2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1000"/>
              </a:spcBef>
              <a:buAutoNum type="arabicPeriod"/>
              <a:defRPr/>
            </a:lvl1pPr>
            <a:lvl2pPr lvl="1" rtl="0">
              <a:lnSpc>
                <a:spcPct val="115000"/>
              </a:lnSpc>
              <a:spcBef>
                <a:spcPts val="1000"/>
              </a:spcBef>
              <a:buSzPct val="100000"/>
              <a:buAutoNum type="alphaLcPeriod"/>
              <a:defRPr sz="2000"/>
            </a:lvl2pPr>
            <a:lvl3pPr lvl="2" rtl="0">
              <a:spcBef>
                <a:spcPts val="0"/>
              </a:spcBef>
              <a:buAutoNum type="romanLcPeriod"/>
              <a:defRPr/>
            </a:lvl3pPr>
            <a:lvl4pPr lvl="3" rtl="0">
              <a:spcBef>
                <a:spcPts val="0"/>
              </a:spcBef>
              <a:buAutoNum type="arabicPeriod"/>
              <a:defRPr/>
            </a:lvl4pPr>
            <a:lvl5pPr lvl="4" rtl="0">
              <a:spcBef>
                <a:spcPts val="0"/>
              </a:spcBef>
              <a:buAutoNum type="alphaLcPeriod"/>
              <a:defRPr/>
            </a:lvl5pPr>
            <a:lvl6pPr lvl="5" rtl="0">
              <a:spcBef>
                <a:spcPts val="0"/>
              </a:spcBef>
              <a:buAutoNum type="romanLcPeriod"/>
              <a:defRPr/>
            </a:lvl6pPr>
            <a:lvl7pPr lvl="6" rtl="0">
              <a:spcBef>
                <a:spcPts val="0"/>
              </a:spcBef>
              <a:buAutoNum type="arabicPeriod"/>
              <a:defRPr/>
            </a:lvl7pPr>
            <a:lvl8pPr lvl="7" rtl="0">
              <a:spcBef>
                <a:spcPts val="0"/>
              </a:spcBef>
              <a:buAutoNum type="alphaLcPeriod"/>
              <a:defRPr/>
            </a:lvl8pPr>
            <a:lvl9pPr lvl="8" rtl="0">
              <a:spcBef>
                <a:spcPts val="0"/>
              </a:spcBef>
              <a:buAutoNum type="romanLcPeriod"/>
              <a:defRPr/>
            </a:lvl9pPr>
          </a:lstStyle>
          <a:p/>
        </p:txBody>
      </p:sp>
      <p:sp>
        <p:nvSpPr>
          <p:cNvPr id="221" name="Shape 221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190294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832400" y="1190294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1" name="Shape 31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" name="Shape 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idx="1" type="body"/>
          </p:nvPr>
        </p:nvSpPr>
        <p:spPr>
          <a:xfrm>
            <a:off x="311700" y="1190294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24" name="Shape 224"/>
          <p:cNvSpPr txBox="1"/>
          <p:nvPr>
            <p:ph idx="2" type="body"/>
          </p:nvPr>
        </p:nvSpPr>
        <p:spPr>
          <a:xfrm>
            <a:off x="4832400" y="1190294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25" name="Shape 225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26" name="Shape 226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30" name="Shape 230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" name="Shape 2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5" name="Shape 235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238" name="Shape 238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" name="Shape 2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242" name="Shape 24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243" name="Shape 24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44" name="Shape 244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idx="1" type="body"/>
          </p:nvPr>
        </p:nvSpPr>
        <p:spPr>
          <a:xfrm>
            <a:off x="311700" y="3918597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247" name="Shape 247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251" name="Shape 251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253" name="Shape 2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254" name="Shape 2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Shape 255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</a:p>
        </p:txBody>
      </p:sp>
      <p:sp>
        <p:nvSpPr>
          <p:cNvPr id="256" name="Shape 256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57" name="Shape 257"/>
          <p:cNvSpPr txBox="1"/>
          <p:nvPr>
            <p:ph idx="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258" name="Shape 258"/>
          <p:cNvSpPr txBox="1"/>
          <p:nvPr>
            <p:ph type="title"/>
          </p:nvPr>
        </p:nvSpPr>
        <p:spPr>
          <a:xfrm>
            <a:off x="265500" y="1928010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AFAFA"/>
              </a:buClr>
              <a:buSzPct val="100000"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259" name="Shape 259"/>
          <p:cNvSpPr txBox="1"/>
          <p:nvPr>
            <p:ph idx="1" type="subTitle"/>
          </p:nvPr>
        </p:nvSpPr>
        <p:spPr>
          <a:xfrm>
            <a:off x="265500" y="3497910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ct val="1000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260" name="Shape 260"/>
          <p:cNvSpPr txBox="1"/>
          <p:nvPr>
            <p:ph idx="3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261" name="Shape 261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/>
        </p:txBody>
      </p:sp>
      <p:pic>
        <p:nvPicPr>
          <p:cNvPr id="262" name="Shape 2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Shape 263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</a:p>
        </p:txBody>
      </p:sp>
      <p:sp>
        <p:nvSpPr>
          <p:cNvPr id="264" name="Shape 264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Introduction to Android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5" name="Shape 35"/>
          <p:cNvSpPr/>
          <p:nvPr/>
        </p:nvSpPr>
        <p:spPr>
          <a:xfrm>
            <a:off x="-11200" y="-37824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" name="Shape 3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FAFAFA"/>
              </a:buClr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918597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nc/4.0/" TargetMode="External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5.png"/><Relationship Id="rId2" Type="http://schemas.openxmlformats.org/officeDocument/2006/relationships/hyperlink" Target="http://creativecommons.org/licenses/by-nc/4.0/" TargetMode="External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image" Target="../media/image10.png"/><Relationship Id="rId2" Type="http://schemas.openxmlformats.org/officeDocument/2006/relationships/hyperlink" Target="http://creativecommons.org/licenses/by-nc/4.0/" TargetMode="External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6" Type="http://schemas.openxmlformats.org/officeDocument/2006/relationships/theme" Target="../theme/theme5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Shape 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rgbClr val="4CAF50"/>
              </a:buClr>
              <a:buSzPct val="1000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Roboto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Roboto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10" name="Shape 10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/>
        </p:nvSpPr>
        <p:spPr>
          <a:xfrm>
            <a:off x="2381673" y="4761375"/>
            <a:ext cx="21033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</a:p>
        </p:txBody>
      </p:sp>
      <p:pic>
        <p:nvPicPr>
          <p:cNvPr id="12" name="Shape 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12600" y="4742575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Creative Commons Attribution-NonCommercial 4.0 International License</a:t>
            </a:r>
          </a:p>
        </p:txBody>
      </p:sp>
      <p:sp>
        <p:nvSpPr>
          <p:cNvPr id="14" name="Shape 14"/>
          <p:cNvSpPr txBox="1"/>
          <p:nvPr/>
        </p:nvSpPr>
        <p:spPr>
          <a:xfrm>
            <a:off x="4484975" y="4685175"/>
            <a:ext cx="136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that help</a:t>
            </a:r>
            <a:b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you learn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73" name="Shape 7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4CAF50"/>
              </a:buClr>
              <a:buSzPct val="1000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Roboto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Roboto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77" name="Shape 77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 txBox="1"/>
          <p:nvPr/>
        </p:nvSpPr>
        <p:spPr>
          <a:xfrm>
            <a:off x="23816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134" name="Shape 13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4CAF50"/>
              </a:buClr>
              <a:buSzPct val="1000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Roboto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Roboto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138" name="Shape 138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 txBox="1"/>
          <p:nvPr/>
        </p:nvSpPr>
        <p:spPr>
          <a:xfrm>
            <a:off x="2381682" y="4761375"/>
            <a:ext cx="2132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 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2"/>
              </a:rPr>
              <a:t>Creative Commons Attribution-NonCommercial 4.0 International License</a:t>
            </a: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017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that help you learn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01" name="Shape 20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4CAF50"/>
              </a:buClr>
              <a:buSzPct val="1000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Roboto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Roboto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24242"/>
              </a:buClr>
              <a:buFont typeface="Roboto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4" name="Shape 204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sp>
        <p:nvSpPr>
          <p:cNvPr id="205" name="Shape 205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 txBox="1"/>
          <p:nvPr/>
        </p:nvSpPr>
        <p:spPr>
          <a:xfrm>
            <a:off x="2381682" y="4761375"/>
            <a:ext cx="2132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 </a:t>
            </a:r>
          </a:p>
        </p:txBody>
      </p:sp>
      <p:sp>
        <p:nvSpPr>
          <p:cNvPr id="207" name="Shape 207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2"/>
              </a:rPr>
              <a:t>Creative Commons Attribution-NonCommercial 4.0 International License</a:t>
            </a:r>
          </a:p>
        </p:txBody>
      </p:sp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017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Shape 209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rgbClr val="000000"/>
              </a:buClr>
              <a:buSzPct val="1100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that help you learn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hyperlink" Target="https://codelabs.developers.google.com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hyperlink" Target="https://www.udacity.com/courses/android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hyperlink" Target="https://www.udacity.com/courses/android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evelopers.google.com/android/for-all/vocab-words/" TargetMode="External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hyperlink" Target="https://developers.google.com/trainin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hyperlink" Target="https://github.com/google-developer-training/android-fundamental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hyperlink" Target="http://developers.google.com/training" TargetMode="External"/><Relationship Id="rId10" Type="http://schemas.openxmlformats.org/officeDocument/2006/relationships/hyperlink" Target="http://developers.google.com/android/for-all/vocab-words" TargetMode="External"/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eveloper.android.com/index.html" TargetMode="External"/><Relationship Id="rId4" Type="http://schemas.openxmlformats.org/officeDocument/2006/relationships/hyperlink" Target="http://developer.android.com/tools/help/image-asset-studio.html" TargetMode="External"/><Relationship Id="rId9" Type="http://schemas.openxmlformats.org/officeDocument/2006/relationships/hyperlink" Target="http://stackoverflow.com/" TargetMode="External"/><Relationship Id="rId5" Type="http://schemas.openxmlformats.org/officeDocument/2006/relationships/hyperlink" Target="http://developer.android.com/tools/help/android-monitor.html" TargetMode="External"/><Relationship Id="rId6" Type="http://schemas.openxmlformats.org/officeDocument/2006/relationships/hyperlink" Target="http://officialandroid.blogspot.com/" TargetMode="External"/><Relationship Id="rId7" Type="http://schemas.openxmlformats.org/officeDocument/2006/relationships/hyperlink" Target="http://android-developers.blogspot.com" TargetMode="External"/><Relationship Id="rId8" Type="http://schemas.openxmlformats.org/officeDocument/2006/relationships/hyperlink" Target="http://codelabs.developers.google.com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github.com/google-developer-training" TargetMode="External"/><Relationship Id="rId4" Type="http://schemas.openxmlformats.org/officeDocument/2006/relationships/hyperlink" Target="http://developer.android.com/samples/index.html" TargetMode="External"/><Relationship Id="rId5" Type="http://schemas.openxmlformats.org/officeDocument/2006/relationships/hyperlink" Target="https://www.youtube.com/user/androiddevelopers" TargetMode="External"/><Relationship Id="rId6" Type="http://schemas.openxmlformats.org/officeDocument/2006/relationships/hyperlink" Target="http://www.udacity.com/courses/androi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android-developer-training.gitbooks.io/android-developer-fundamentals-course-concepts/content/Unit%201/14_c_resources_to_help_you_learn.html" TargetMode="External"/><Relationship Id="rId4" Type="http://schemas.openxmlformats.org/officeDocument/2006/relationships/hyperlink" Target="https://android-developer-training.gitbooks.io/android-developer-course/content/Unit%201/14_p_learning_resources.html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eveloper.android.com/index.html" TargetMode="External"/><Relationship Id="rId4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hyperlink" Target="http://stackoverflow.com/questions/tagged/android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blog.google/products/android/" TargetMode="External"/><Relationship Id="rId4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hyperlink" Target="http://android-developers.blogspot.com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hyperlink" Target="https://www.youtube.com/user/androiddevelopers/playlis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72" name="Shape 272"/>
          <p:cNvSpPr txBox="1"/>
          <p:nvPr>
            <p:ph idx="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73" name="Shape 273"/>
          <p:cNvSpPr txBox="1"/>
          <p:nvPr>
            <p:ph type="title"/>
          </p:nvPr>
        </p:nvSpPr>
        <p:spPr>
          <a:xfrm>
            <a:off x="195700" y="98568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6190"/>
              <a:buFont typeface="Arial"/>
              <a:buNone/>
            </a:pPr>
            <a:r>
              <a:rPr lang="en"/>
              <a:t>Hello World</a:t>
            </a:r>
          </a:p>
        </p:txBody>
      </p:sp>
      <p:sp>
        <p:nvSpPr>
          <p:cNvPr id="274" name="Shape 274"/>
          <p:cNvSpPr txBox="1"/>
          <p:nvPr>
            <p:ph idx="3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75" name="Shape 275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Android Developer Fundamentals</a:t>
            </a:r>
          </a:p>
        </p:txBody>
      </p:sp>
      <p:sp>
        <p:nvSpPr>
          <p:cNvPr id="276" name="Shape 276"/>
          <p:cNvSpPr txBox="1"/>
          <p:nvPr/>
        </p:nvSpPr>
        <p:spPr>
          <a:xfrm>
            <a:off x="265500" y="349791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1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Lesson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Google IO Codelabs</a:t>
            </a:r>
          </a:p>
        </p:txBody>
      </p:sp>
      <p:sp>
        <p:nvSpPr>
          <p:cNvPr id="360" name="Shape 360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361" name="Shape 3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8000" y="1322449"/>
            <a:ext cx="4200824" cy="3151775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362" name="Shape 362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u="sng">
                <a:solidFill>
                  <a:schemeClr val="hlink"/>
                </a:solidFill>
                <a:hlinkClick r:id="rId4"/>
              </a:rPr>
              <a:t>codelabs.developers.google.com</a:t>
            </a:r>
          </a:p>
        </p:txBody>
      </p:sp>
      <p:sp>
        <p:nvSpPr>
          <p:cNvPr id="363" name="Shape 363"/>
          <p:cNvSpPr txBox="1"/>
          <p:nvPr/>
        </p:nvSpPr>
        <p:spPr>
          <a:xfrm>
            <a:off x="203925" y="1669175"/>
            <a:ext cx="40539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Short tutorials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about specific topics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Online Udacity courses</a:t>
            </a:r>
          </a:p>
        </p:txBody>
      </p:sp>
      <p:sp>
        <p:nvSpPr>
          <p:cNvPr id="369" name="Shape 369"/>
          <p:cNvSpPr txBox="1"/>
          <p:nvPr>
            <p:ph idx="1" type="body"/>
          </p:nvPr>
        </p:nvSpPr>
        <p:spPr>
          <a:xfrm>
            <a:off x="311700" y="1559250"/>
            <a:ext cx="8520600" cy="28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400"/>
              </a:spcBef>
              <a:buChar char="●"/>
            </a:pPr>
            <a:r>
              <a:rPr lang="en"/>
              <a:t>Interactive video-based tutorials</a:t>
            </a:r>
          </a:p>
          <a:p>
            <a:pPr indent="-228600" lvl="0" marL="457200" rtl="0">
              <a:spcBef>
                <a:spcPts val="400"/>
              </a:spcBef>
              <a:buChar char="●"/>
            </a:pPr>
            <a:r>
              <a:rPr lang="en"/>
              <a:t>Android courses are built by Google</a:t>
            </a:r>
          </a:p>
          <a:p>
            <a:pPr indent="-228600" lvl="0" marL="457200" rtl="0">
              <a:spcBef>
                <a:spcPts val="400"/>
              </a:spcBef>
              <a:buChar char="●"/>
            </a:pPr>
            <a:r>
              <a:rPr lang="en"/>
              <a:t>Individual courses are free!</a:t>
            </a:r>
          </a:p>
          <a:p>
            <a:pPr indent="-228600" lvl="0" marL="457200" rtl="0">
              <a:spcBef>
                <a:spcPts val="400"/>
              </a:spcBef>
              <a:buChar char="●"/>
            </a:pPr>
            <a:r>
              <a:rPr lang="en"/>
              <a:t>Pay for a Nanodegree</a:t>
            </a:r>
          </a:p>
          <a:p>
            <a:pPr indent="-228600" lvl="1" marL="914400" rtl="0">
              <a:spcBef>
                <a:spcPts val="400"/>
              </a:spcBef>
              <a:buChar char="○"/>
            </a:pPr>
            <a:r>
              <a:rPr lang="en"/>
              <a:t>build a portfolio of apps</a:t>
            </a:r>
          </a:p>
          <a:p>
            <a:pPr indent="-228600" lvl="1" marL="914400" rtl="0">
              <a:spcBef>
                <a:spcPts val="400"/>
              </a:spcBef>
              <a:buChar char="○"/>
            </a:pPr>
            <a:r>
              <a:rPr lang="en"/>
              <a:t>get a certificate</a:t>
            </a:r>
          </a:p>
          <a:p>
            <a:pPr lvl="0" rtl="0">
              <a:spcBef>
                <a:spcPts val="400"/>
              </a:spcBef>
              <a:buNone/>
            </a:pPr>
            <a:r>
              <a:t/>
            </a:r>
            <a:endParaRPr/>
          </a:p>
        </p:txBody>
      </p:sp>
      <p:sp>
        <p:nvSpPr>
          <p:cNvPr id="370" name="Shape 370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371" name="Shape 3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5823" y="3486748"/>
            <a:ext cx="4625325" cy="1080700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372" name="Shape 372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www.udacity.com/courses/android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Udacity Android Course Topics</a:t>
            </a:r>
          </a:p>
        </p:txBody>
      </p:sp>
      <p:sp>
        <p:nvSpPr>
          <p:cNvPr id="378" name="Shape 378"/>
          <p:cNvSpPr txBox="1"/>
          <p:nvPr>
            <p:ph idx="1" type="body"/>
          </p:nvPr>
        </p:nvSpPr>
        <p:spPr>
          <a:xfrm>
            <a:off x="311700" y="1685875"/>
            <a:ext cx="4168200" cy="1581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Android for Beginners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Developing Android Apps for programmers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9" name="Shape 379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380" name="Shape 3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3467349"/>
            <a:ext cx="4949575" cy="1030899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381" name="Shape 381"/>
          <p:cNvSpPr txBox="1"/>
          <p:nvPr/>
        </p:nvSpPr>
        <p:spPr>
          <a:xfrm>
            <a:off x="5774200" y="1660950"/>
            <a:ext cx="3090300" cy="17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Advanced topics</a:t>
            </a:r>
          </a:p>
          <a:p>
            <a:pPr indent="-381000" lvl="0" marL="457200" rtl="0">
              <a:lnSpc>
                <a:spcPct val="115000"/>
              </a:lnSpc>
              <a:spcBef>
                <a:spcPts val="600"/>
              </a:spcBef>
              <a:buClr>
                <a:srgbClr val="424242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Performance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Material Design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</a:p>
        </p:txBody>
      </p:sp>
      <p:sp>
        <p:nvSpPr>
          <p:cNvPr id="382" name="Shape 382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www.udacity.com/courses/android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/>
              <a:t>Android Vocabulary tool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8" name="Shape 388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122725" y="1113625"/>
            <a:ext cx="85971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accent5"/>
                </a:solidFill>
                <a:hlinkClick r:id="rId3"/>
              </a:rPr>
              <a:t>developers.google.com/android/for-all/vocab-words</a:t>
            </a:r>
          </a:p>
        </p:txBody>
      </p:sp>
      <p:pic>
        <p:nvPicPr>
          <p:cNvPr id="390" name="Shape 390"/>
          <p:cNvPicPr preferRelativeResize="0"/>
          <p:nvPr/>
        </p:nvPicPr>
        <p:blipFill rotWithShape="1">
          <a:blip r:embed="rId4">
            <a:alphaModFix/>
          </a:blip>
          <a:srcRect b="18270" l="8197" r="9579" t="22120"/>
          <a:stretch/>
        </p:blipFill>
        <p:spPr>
          <a:xfrm>
            <a:off x="277350" y="1828100"/>
            <a:ext cx="5106272" cy="273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Google Developer Training website</a:t>
            </a:r>
          </a:p>
        </p:txBody>
      </p:sp>
      <p:sp>
        <p:nvSpPr>
          <p:cNvPr id="396" name="Shape 396"/>
          <p:cNvSpPr txBox="1"/>
          <p:nvPr>
            <p:ph idx="1" type="body"/>
          </p:nvPr>
        </p:nvSpPr>
        <p:spPr>
          <a:xfrm>
            <a:off x="311700" y="1559250"/>
            <a:ext cx="3348000" cy="2806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Course info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Programs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Certification details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Authorized Training Partners</a:t>
            </a:r>
          </a:p>
        </p:txBody>
      </p:sp>
      <p:sp>
        <p:nvSpPr>
          <p:cNvPr id="397" name="Shape 397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398" name="Shape 398"/>
          <p:cNvPicPr preferRelativeResize="0"/>
          <p:nvPr/>
        </p:nvPicPr>
        <p:blipFill rotWithShape="1">
          <a:blip r:embed="rId3">
            <a:alphaModFix/>
          </a:blip>
          <a:srcRect b="28499" l="0" r="0" t="0"/>
          <a:stretch/>
        </p:blipFill>
        <p:spPr>
          <a:xfrm>
            <a:off x="3876875" y="2117075"/>
            <a:ext cx="5144276" cy="250795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399" name="Shape 399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developers.google.com/training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/>
              <a:t>Source code for exercises on github</a:t>
            </a:r>
          </a:p>
        </p:txBody>
      </p:sp>
      <p:sp>
        <p:nvSpPr>
          <p:cNvPr id="405" name="Shape 405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06" name="Shape 4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044" y="1940925"/>
            <a:ext cx="3639255" cy="2575275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407" name="Shape 407"/>
          <p:cNvSpPr txBox="1"/>
          <p:nvPr/>
        </p:nvSpPr>
        <p:spPr>
          <a:xfrm>
            <a:off x="130500" y="1214000"/>
            <a:ext cx="9013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200" u="sng">
                <a:solidFill>
                  <a:schemeClr val="hlink"/>
                </a:solidFill>
                <a:hlinkClick r:id="rId4"/>
              </a:rPr>
              <a:t>https://github.com/google-developer-training/android-fundamentals</a:t>
            </a:r>
          </a:p>
        </p:txBody>
      </p:sp>
      <p:sp>
        <p:nvSpPr>
          <p:cNvPr id="408" name="Shape 408"/>
          <p:cNvSpPr txBox="1"/>
          <p:nvPr/>
        </p:nvSpPr>
        <p:spPr>
          <a:xfrm>
            <a:off x="130500" y="2017125"/>
            <a:ext cx="40539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Starter code and solutions for all the practicals and many of the challenges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Download ZIP of repository (or clone)</a:t>
            </a:r>
          </a:p>
        </p:txBody>
      </p:sp>
      <p:sp>
        <p:nvSpPr>
          <p:cNvPr id="414" name="Shape 414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15" name="Shape 415"/>
          <p:cNvPicPr preferRelativeResize="0"/>
          <p:nvPr/>
        </p:nvPicPr>
        <p:blipFill rotWithShape="1">
          <a:blip r:embed="rId3">
            <a:alphaModFix/>
          </a:blip>
          <a:srcRect b="54918" l="13329" r="14384" t="12562"/>
          <a:stretch/>
        </p:blipFill>
        <p:spPr>
          <a:xfrm>
            <a:off x="424000" y="1016399"/>
            <a:ext cx="8296001" cy="3581375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Shape 416"/>
          <p:cNvSpPr/>
          <p:nvPr/>
        </p:nvSpPr>
        <p:spPr>
          <a:xfrm>
            <a:off x="432325" y="1035950"/>
            <a:ext cx="3695100" cy="318000"/>
          </a:xfrm>
          <a:prstGeom prst="rect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7439175" y="2811600"/>
            <a:ext cx="1229100" cy="318000"/>
          </a:xfrm>
          <a:prstGeom prst="rect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6571950" y="4057025"/>
            <a:ext cx="1229100" cy="318000"/>
          </a:xfrm>
          <a:prstGeom prst="rect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4392600" y="1015550"/>
            <a:ext cx="358800" cy="35880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1</a:t>
            </a:r>
          </a:p>
        </p:txBody>
      </p:sp>
      <p:cxnSp>
        <p:nvCxnSpPr>
          <p:cNvPr id="420" name="Shape 420"/>
          <p:cNvCxnSpPr>
            <a:stCxn id="419" idx="2"/>
            <a:endCxn id="416" idx="3"/>
          </p:cNvCxnSpPr>
          <p:nvPr/>
        </p:nvCxnSpPr>
        <p:spPr>
          <a:xfrm rot="10800000">
            <a:off x="4127400" y="1194950"/>
            <a:ext cx="265200" cy="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1" name="Shape 421"/>
          <p:cNvSpPr/>
          <p:nvPr/>
        </p:nvSpPr>
        <p:spPr>
          <a:xfrm>
            <a:off x="7874325" y="2375575"/>
            <a:ext cx="358800" cy="35880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2</a:t>
            </a:r>
          </a:p>
        </p:txBody>
      </p:sp>
      <p:cxnSp>
        <p:nvCxnSpPr>
          <p:cNvPr id="422" name="Shape 422"/>
          <p:cNvCxnSpPr>
            <a:stCxn id="421" idx="4"/>
            <a:endCxn id="417" idx="0"/>
          </p:cNvCxnSpPr>
          <p:nvPr/>
        </p:nvCxnSpPr>
        <p:spPr>
          <a:xfrm>
            <a:off x="8053725" y="2734375"/>
            <a:ext cx="0" cy="7710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3" name="Shape 423"/>
          <p:cNvSpPr/>
          <p:nvPr/>
        </p:nvSpPr>
        <p:spPr>
          <a:xfrm>
            <a:off x="6965300" y="3621125"/>
            <a:ext cx="358800" cy="35880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3</a:t>
            </a:r>
          </a:p>
        </p:txBody>
      </p:sp>
      <p:cxnSp>
        <p:nvCxnSpPr>
          <p:cNvPr id="424" name="Shape 424"/>
          <p:cNvCxnSpPr>
            <a:stCxn id="423" idx="4"/>
          </p:cNvCxnSpPr>
          <p:nvPr/>
        </p:nvCxnSpPr>
        <p:spPr>
          <a:xfrm>
            <a:off x="7144700" y="3979925"/>
            <a:ext cx="0" cy="7710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/>
              <a:t>Get the most from the practicals</a:t>
            </a:r>
          </a:p>
        </p:txBody>
      </p:sp>
      <p:sp>
        <p:nvSpPr>
          <p:cNvPr id="430" name="Shape 430"/>
          <p:cNvSpPr txBox="1"/>
          <p:nvPr>
            <p:ph idx="1" type="body"/>
          </p:nvPr>
        </p:nvSpPr>
        <p:spPr>
          <a:xfrm>
            <a:off x="311700" y="1381075"/>
            <a:ext cx="8520600" cy="2882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Complete each practical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Study and learn the corresponding concepts 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Try completing the challenges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  <a:buChar char="○"/>
            </a:pPr>
            <a:r>
              <a:rPr lang="en">
                <a:solidFill>
                  <a:srgbClr val="000000"/>
                </a:solidFill>
              </a:rPr>
              <a:t>More detailed app that uses the concepts covered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  <a:buChar char="○"/>
            </a:pPr>
            <a:r>
              <a:rPr lang="en">
                <a:solidFill>
                  <a:srgbClr val="000000"/>
                </a:solidFill>
              </a:rPr>
              <a:t>Closer to real-world apps</a:t>
            </a:r>
          </a:p>
        </p:txBody>
      </p:sp>
      <p:sp>
        <p:nvSpPr>
          <p:cNvPr id="431" name="Shape 431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/>
              <a:t>Learn more</a:t>
            </a:r>
          </a:p>
        </p:txBody>
      </p:sp>
      <p:sp>
        <p:nvSpPr>
          <p:cNvPr id="437" name="Shape 437"/>
          <p:cNvSpPr txBox="1"/>
          <p:nvPr>
            <p:ph idx="1" type="body"/>
          </p:nvPr>
        </p:nvSpPr>
        <p:spPr>
          <a:xfrm>
            <a:off x="235500" y="1020075"/>
            <a:ext cx="8696400" cy="3504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3"/>
              </a:rPr>
              <a:t>Official Android documentation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4"/>
              </a:rPr>
              <a:t>Image Asset Studio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5"/>
              </a:rPr>
              <a:t>Android Monitor page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6"/>
              </a:rPr>
              <a:t>Official Android blog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7"/>
              </a:rPr>
              <a:t>Android Developers blog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8"/>
              </a:rPr>
              <a:t>Google I/O Codelabs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9"/>
              </a:rPr>
              <a:t>Stack Overflow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10"/>
              </a:rPr>
              <a:t>Android vocabulary</a:t>
            </a:r>
            <a:r>
              <a:rPr lang="en" sz="1800">
                <a:solidFill>
                  <a:schemeClr val="dk1"/>
                </a:solidFill>
              </a:rPr>
              <a:t> 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11"/>
              </a:rPr>
              <a:t>Google Developer Training website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438" name="Shape 438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/>
              <a:t>Learn even more</a:t>
            </a:r>
          </a:p>
        </p:txBody>
      </p:sp>
      <p:sp>
        <p:nvSpPr>
          <p:cNvPr id="444" name="Shape 444"/>
          <p:cNvSpPr txBox="1"/>
          <p:nvPr>
            <p:ph idx="1" type="body"/>
          </p:nvPr>
        </p:nvSpPr>
        <p:spPr>
          <a:xfrm>
            <a:off x="235500" y="1096275"/>
            <a:ext cx="8696400" cy="3504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marL="28575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Code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3"/>
              </a:rPr>
              <a:t>Source code for exercises on github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4"/>
              </a:rPr>
              <a:t>Android code samples for developers</a:t>
            </a:r>
          </a:p>
          <a:p>
            <a:pPr lvl="0" marL="285750" rtl="0"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lvl="0" marL="28575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Videos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5"/>
              </a:rPr>
              <a:t>Android Developer YouTube channel</a:t>
            </a:r>
          </a:p>
          <a:p>
            <a:pPr indent="-342900" lvl="0" marL="457200" rtl="0">
              <a:spcBef>
                <a:spcPts val="500"/>
              </a:spcBef>
              <a:spcAft>
                <a:spcPts val="200"/>
              </a:spcAft>
              <a:buClr>
                <a:schemeClr val="dk1"/>
              </a:buClr>
              <a:buSzPct val="100000"/>
              <a:buChar char="●"/>
            </a:pPr>
            <a:r>
              <a:rPr lang="en" sz="1800" u="sng">
                <a:solidFill>
                  <a:srgbClr val="1155CC"/>
                </a:solidFill>
                <a:hlinkClick r:id="rId6"/>
              </a:rPr>
              <a:t>Udacity online courses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445" name="Shape 445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>
            <p:ph type="ctrTitle"/>
          </p:nvPr>
        </p:nvSpPr>
        <p:spPr>
          <a:xfrm>
            <a:off x="311708" y="1387792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1.4 Resources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that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Help You Learn</a:t>
            </a:r>
          </a:p>
        </p:txBody>
      </p:sp>
      <p:sp>
        <p:nvSpPr>
          <p:cNvPr id="282" name="Shape 282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/>
              <a:t>What's Next?</a:t>
            </a:r>
          </a:p>
        </p:txBody>
      </p:sp>
      <p:sp>
        <p:nvSpPr>
          <p:cNvPr id="451" name="Shape 451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52" name="Shape 452"/>
          <p:cNvSpPr txBox="1"/>
          <p:nvPr/>
        </p:nvSpPr>
        <p:spPr>
          <a:xfrm>
            <a:off x="159300" y="2063725"/>
            <a:ext cx="8832300" cy="1383300"/>
          </a:xfrm>
          <a:prstGeom prst="rect">
            <a:avLst/>
          </a:prstGeom>
          <a:noFill/>
          <a:ln cap="flat" cmpd="sng" w="38100">
            <a:solidFill>
              <a:srgbClr val="4CAF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1000"/>
              </a:spcBef>
              <a:buClr>
                <a:srgbClr val="424242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1.4 C Resources to Help You Learn</a:t>
            </a:r>
          </a:p>
          <a:p>
            <a:pPr indent="-381000" lvl="0" marL="457200" rtl="0">
              <a:lnSpc>
                <a:spcPct val="115000"/>
              </a:lnSpc>
              <a:spcBef>
                <a:spcPts val="1000"/>
              </a:spcBef>
              <a:buClr>
                <a:srgbClr val="424242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Practical: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1.4 P Learning About Available Resources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END</a:t>
            </a:r>
          </a:p>
        </p:txBody>
      </p:sp>
      <p:sp>
        <p:nvSpPr>
          <p:cNvPr id="458" name="Shape 45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9" name="Shape 459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60" name="Shape 46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Contents</a:t>
            </a:r>
          </a:p>
        </p:txBody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311700" y="1000075"/>
            <a:ext cx="8398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4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Documentation 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Tutorials and codelabs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Blogs and videos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Udacity courses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Source code for the practicals</a:t>
            </a:r>
          </a:p>
          <a:p>
            <a:pPr indent="-69850" lvl="0" marL="0" rtl="0">
              <a:lnSpc>
                <a:spcPct val="100000"/>
              </a:lnSpc>
              <a:spcBef>
                <a:spcPts val="300"/>
              </a:spcBef>
              <a:spcAft>
                <a:spcPts val="10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9" name="Shape 289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Official Documentation</a:t>
            </a:r>
          </a:p>
        </p:txBody>
      </p:sp>
      <p:sp>
        <p:nvSpPr>
          <p:cNvPr id="295" name="Shape 295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96" name="Shape 296"/>
          <p:cNvSpPr txBox="1"/>
          <p:nvPr/>
        </p:nvSpPr>
        <p:spPr>
          <a:xfrm>
            <a:off x="311687" y="1013525"/>
            <a:ext cx="47619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400" u="sng">
                <a:solidFill>
                  <a:schemeClr val="hlink"/>
                </a:solidFill>
                <a:hlinkClick r:id="rId3"/>
              </a:rPr>
              <a:t>developer.android.com</a:t>
            </a:r>
          </a:p>
        </p:txBody>
      </p:sp>
      <p:pic>
        <p:nvPicPr>
          <p:cNvPr id="297" name="Shape 297"/>
          <p:cNvPicPr preferRelativeResize="0"/>
          <p:nvPr/>
        </p:nvPicPr>
        <p:blipFill rotWithShape="1">
          <a:blip r:embed="rId4">
            <a:alphaModFix/>
          </a:blip>
          <a:srcRect b="42616" l="0" r="0" t="8388"/>
          <a:stretch/>
        </p:blipFill>
        <p:spPr>
          <a:xfrm>
            <a:off x="311687" y="1732524"/>
            <a:ext cx="6473126" cy="2786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Shape 302"/>
          <p:cNvPicPr preferRelativeResize="0"/>
          <p:nvPr/>
        </p:nvPicPr>
        <p:blipFill rotWithShape="1">
          <a:blip r:embed="rId3">
            <a:alphaModFix/>
          </a:blip>
          <a:srcRect b="71980" l="0" r="16715" t="8565"/>
          <a:stretch/>
        </p:blipFill>
        <p:spPr>
          <a:xfrm>
            <a:off x="152400" y="1575687"/>
            <a:ext cx="8888500" cy="1992124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Shape 30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Documentation Structure</a:t>
            </a:r>
          </a:p>
        </p:txBody>
      </p:sp>
      <p:sp>
        <p:nvSpPr>
          <p:cNvPr id="304" name="Shape 304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05" name="Shape 305"/>
          <p:cNvSpPr/>
          <p:nvPr/>
        </p:nvSpPr>
        <p:spPr>
          <a:xfrm>
            <a:off x="243650" y="2477246"/>
            <a:ext cx="787200" cy="2373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243650" y="2811743"/>
            <a:ext cx="787200" cy="2373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243650" y="3176125"/>
            <a:ext cx="874500" cy="2373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" name="Shape 308"/>
          <p:cNvSpPr/>
          <p:nvPr/>
        </p:nvSpPr>
        <p:spPr>
          <a:xfrm>
            <a:off x="2189075" y="2068150"/>
            <a:ext cx="6645300" cy="1345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09" name="Shape 309"/>
          <p:cNvCxnSpPr>
            <a:stCxn id="310" idx="1"/>
            <a:endCxn id="305" idx="3"/>
          </p:cNvCxnSpPr>
          <p:nvPr/>
        </p:nvCxnSpPr>
        <p:spPr>
          <a:xfrm flipH="1">
            <a:off x="1030800" y="2387800"/>
            <a:ext cx="747000" cy="2082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11" name="Shape 311"/>
          <p:cNvCxnSpPr>
            <a:stCxn id="312" idx="1"/>
            <a:endCxn id="306" idx="3"/>
          </p:cNvCxnSpPr>
          <p:nvPr/>
        </p:nvCxnSpPr>
        <p:spPr>
          <a:xfrm rot="10800000">
            <a:off x="1030800" y="2930500"/>
            <a:ext cx="747000" cy="927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13" name="Shape 313"/>
          <p:cNvCxnSpPr>
            <a:stCxn id="314" idx="1"/>
            <a:endCxn id="307" idx="3"/>
          </p:cNvCxnSpPr>
          <p:nvPr/>
        </p:nvCxnSpPr>
        <p:spPr>
          <a:xfrm rot="10800000">
            <a:off x="1118100" y="3294900"/>
            <a:ext cx="659700" cy="8280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10" name="Shape 310"/>
          <p:cNvSpPr txBox="1"/>
          <p:nvPr/>
        </p:nvSpPr>
        <p:spPr>
          <a:xfrm>
            <a:off x="1777800" y="2145100"/>
            <a:ext cx="65304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DESIGN - UX approach using “Material Design”</a:t>
            </a:r>
          </a:p>
        </p:txBody>
      </p:sp>
      <p:sp>
        <p:nvSpPr>
          <p:cNvPr id="312" name="Shape 312"/>
          <p:cNvSpPr txBox="1"/>
          <p:nvPr/>
        </p:nvSpPr>
        <p:spPr>
          <a:xfrm>
            <a:off x="1777800" y="2802100"/>
            <a:ext cx="65820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DEVELOP</a:t>
            </a: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 - Software Developer Information, trainings, tutorials, sample code, reference</a:t>
            </a:r>
          </a:p>
        </p:txBody>
      </p:sp>
      <p:sp>
        <p:nvSpPr>
          <p:cNvPr id="314" name="Shape 314"/>
          <p:cNvSpPr txBox="1"/>
          <p:nvPr/>
        </p:nvSpPr>
        <p:spPr>
          <a:xfrm>
            <a:off x="1777800" y="3836550"/>
            <a:ext cx="6582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DISTRIBUTE</a:t>
            </a: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 - Delivering apps to users</a:t>
            </a:r>
          </a:p>
        </p:txBody>
      </p:sp>
      <p:sp>
        <p:nvSpPr>
          <p:cNvPr id="315" name="Shape 315"/>
          <p:cNvSpPr/>
          <p:nvPr/>
        </p:nvSpPr>
        <p:spPr>
          <a:xfrm>
            <a:off x="7135925" y="1575701"/>
            <a:ext cx="1803600" cy="3897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16" name="Shape 316"/>
          <p:cNvCxnSpPr/>
          <p:nvPr/>
        </p:nvCxnSpPr>
        <p:spPr>
          <a:xfrm>
            <a:off x="6178625" y="1392476"/>
            <a:ext cx="957300" cy="3897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17" name="Shape 317"/>
          <p:cNvSpPr txBox="1"/>
          <p:nvPr/>
        </p:nvSpPr>
        <p:spPr>
          <a:xfrm>
            <a:off x="4996025" y="1090300"/>
            <a:ext cx="11826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Search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/>
              <a:t>Stackoverflow.com</a:t>
            </a:r>
          </a:p>
        </p:txBody>
      </p:sp>
      <p:sp>
        <p:nvSpPr>
          <p:cNvPr id="323" name="Shape 323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324" name="Shape 324"/>
          <p:cNvPicPr preferRelativeResize="0"/>
          <p:nvPr/>
        </p:nvPicPr>
        <p:blipFill rotWithShape="1">
          <a:blip r:embed="rId3">
            <a:alphaModFix/>
          </a:blip>
          <a:srcRect b="64815" l="0" r="21048" t="0"/>
          <a:stretch/>
        </p:blipFill>
        <p:spPr>
          <a:xfrm>
            <a:off x="311700" y="2580350"/>
            <a:ext cx="6361974" cy="1971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Shape 325"/>
          <p:cNvSpPr txBox="1"/>
          <p:nvPr/>
        </p:nvSpPr>
        <p:spPr>
          <a:xfrm>
            <a:off x="203925" y="1592975"/>
            <a:ext cx="8744400" cy="84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Question/Answer format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Android, Java language, other programming topics</a:t>
            </a:r>
          </a:p>
          <a:p>
            <a:pPr lvl="0" rtl="0">
              <a:spcBef>
                <a:spcPts val="1000"/>
              </a:spcBef>
              <a:buNone/>
            </a:pPr>
            <a:r>
              <a:t/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Shape 326"/>
          <p:cNvSpPr txBox="1"/>
          <p:nvPr/>
        </p:nvSpPr>
        <p:spPr>
          <a:xfrm>
            <a:off x="203925" y="980575"/>
            <a:ext cx="703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1000"/>
              </a:spcBef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stackoverflow.com/questions/ tagged/android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/>
              <a:t>Official Android Blog</a:t>
            </a:r>
          </a:p>
        </p:txBody>
      </p:sp>
      <p:sp>
        <p:nvSpPr>
          <p:cNvPr id="332" name="Shape 332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33" name="Shape 333"/>
          <p:cNvSpPr txBox="1"/>
          <p:nvPr/>
        </p:nvSpPr>
        <p:spPr>
          <a:xfrm>
            <a:off x="203925" y="1138950"/>
            <a:ext cx="45936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android.googleblog.com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x="203925" y="1669175"/>
            <a:ext cx="87444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News, features, high-level</a:t>
            </a:r>
          </a:p>
          <a:p>
            <a:pPr lvl="0" rtl="0">
              <a:spcBef>
                <a:spcPts val="1000"/>
              </a:spcBef>
              <a:buNone/>
            </a:pPr>
            <a:r>
              <a:t/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5" name="Shape 335"/>
          <p:cNvPicPr preferRelativeResize="0"/>
          <p:nvPr/>
        </p:nvPicPr>
        <p:blipFill rotWithShape="1">
          <a:blip r:embed="rId4">
            <a:alphaModFix/>
          </a:blip>
          <a:srcRect b="67584" l="0" r="1244" t="7497"/>
          <a:stretch/>
        </p:blipFill>
        <p:spPr>
          <a:xfrm>
            <a:off x="109575" y="2318075"/>
            <a:ext cx="9427836" cy="2282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/>
              <a:t>Android Developers Blog</a:t>
            </a:r>
          </a:p>
        </p:txBody>
      </p:sp>
      <p:sp>
        <p:nvSpPr>
          <p:cNvPr id="341" name="Shape 341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342" name="Shape 342"/>
          <p:cNvPicPr preferRelativeResize="0"/>
          <p:nvPr/>
        </p:nvPicPr>
        <p:blipFill rotWithShape="1">
          <a:blip r:embed="rId3">
            <a:alphaModFix/>
          </a:blip>
          <a:srcRect b="62154" l="0" r="0" t="0"/>
          <a:stretch/>
        </p:blipFill>
        <p:spPr>
          <a:xfrm>
            <a:off x="98150" y="2687620"/>
            <a:ext cx="8922999" cy="1888479"/>
          </a:xfrm>
          <a:prstGeom prst="rect">
            <a:avLst/>
          </a:prstGeom>
          <a:noFill/>
          <a:ln cap="flat" cmpd="sng" w="9525">
            <a:solidFill>
              <a:srgbClr val="4CAF5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343" name="Shape 343"/>
          <p:cNvSpPr txBox="1"/>
          <p:nvPr/>
        </p:nvSpPr>
        <p:spPr>
          <a:xfrm>
            <a:off x="203925" y="1138950"/>
            <a:ext cx="52776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u="sng">
                <a:solidFill>
                  <a:schemeClr val="hlink"/>
                </a:solidFill>
                <a:hlinkClick r:id="rId4"/>
              </a:rPr>
              <a:t>android-developers.blogspot.com</a:t>
            </a:r>
          </a:p>
        </p:txBody>
      </p:sp>
      <p:sp>
        <p:nvSpPr>
          <p:cNvPr id="344" name="Shape 344"/>
          <p:cNvSpPr txBox="1"/>
          <p:nvPr/>
        </p:nvSpPr>
        <p:spPr>
          <a:xfrm>
            <a:off x="203925" y="1669175"/>
            <a:ext cx="8744400" cy="86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News, updates, developer stories, and articles on how to make your app successful</a:t>
            </a:r>
          </a:p>
          <a:p>
            <a:pPr lvl="0" rtl="0">
              <a:spcBef>
                <a:spcPts val="1000"/>
              </a:spcBef>
              <a:buNone/>
            </a:pPr>
            <a:r>
              <a:t/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0555"/>
              <a:buFont typeface="Arial"/>
              <a:buNone/>
            </a:pPr>
            <a:r>
              <a:rPr lang="en"/>
              <a:t>Android Developers YouTube Channel</a:t>
            </a:r>
          </a:p>
        </p:txBody>
      </p:sp>
      <p:sp>
        <p:nvSpPr>
          <p:cNvPr id="350" name="Shape 350"/>
          <p:cNvSpPr txBox="1"/>
          <p:nvPr>
            <p:ph idx="12" type="sldNum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351" name="Shape 351"/>
          <p:cNvPicPr preferRelativeResize="0"/>
          <p:nvPr/>
        </p:nvPicPr>
        <p:blipFill rotWithShape="1">
          <a:blip r:embed="rId3">
            <a:alphaModFix/>
          </a:blip>
          <a:srcRect b="42343" l="0" r="0" t="12282"/>
          <a:stretch/>
        </p:blipFill>
        <p:spPr>
          <a:xfrm>
            <a:off x="311700" y="2488045"/>
            <a:ext cx="6531650" cy="2145301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Shape 352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u="sng">
                <a:solidFill>
                  <a:schemeClr val="hlink"/>
                </a:solidFill>
                <a:hlinkClick r:id="rId4"/>
              </a:rPr>
              <a:t>Android Developers YouTube channel</a:t>
            </a:r>
          </a:p>
        </p:txBody>
      </p:sp>
      <p:sp>
        <p:nvSpPr>
          <p:cNvPr id="353" name="Shape 353"/>
          <p:cNvSpPr txBox="1"/>
          <p:nvPr/>
        </p:nvSpPr>
        <p:spPr>
          <a:xfrm>
            <a:off x="203925" y="1592975"/>
            <a:ext cx="8891100" cy="718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News, tools, how to, and playlists around specific themes, such as Android Developer Patterns, Android Developer Stories, and Android Performance Patterns</a:t>
            </a:r>
          </a:p>
        </p:txBody>
      </p:sp>
      <p:sp>
        <p:nvSpPr>
          <p:cNvPr id="354" name="Shape 354"/>
          <p:cNvSpPr/>
          <p:nvPr/>
        </p:nvSpPr>
        <p:spPr>
          <a:xfrm>
            <a:off x="6264575" y="2430775"/>
            <a:ext cx="334500" cy="277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